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90" r:id="rId4"/>
    <p:sldId id="259" r:id="rId5"/>
    <p:sldId id="260" r:id="rId6"/>
    <p:sldId id="261" r:id="rId7"/>
    <p:sldId id="262" r:id="rId8"/>
    <p:sldId id="295" r:id="rId9"/>
    <p:sldId id="264" r:id="rId10"/>
    <p:sldId id="265" r:id="rId11"/>
    <p:sldId id="266" r:id="rId12"/>
    <p:sldId id="296" r:id="rId13"/>
    <p:sldId id="291" r:id="rId14"/>
    <p:sldId id="293" r:id="rId15"/>
    <p:sldId id="270" r:id="rId16"/>
    <p:sldId id="271" r:id="rId17"/>
    <p:sldId id="272" r:id="rId18"/>
    <p:sldId id="273" r:id="rId19"/>
    <p:sldId id="274" r:id="rId20"/>
    <p:sldId id="275" r:id="rId21"/>
    <p:sldId id="294" r:id="rId22"/>
    <p:sldId id="289" r:id="rId23"/>
    <p:sldId id="298" r:id="rId24"/>
    <p:sldId id="276" r:id="rId25"/>
    <p:sldId id="277" r:id="rId26"/>
    <p:sldId id="278" r:id="rId27"/>
    <p:sldId id="279" r:id="rId28"/>
    <p:sldId id="280" r:id="rId29"/>
    <p:sldId id="299" r:id="rId30"/>
    <p:sldId id="282" r:id="rId31"/>
    <p:sldId id="300" r:id="rId32"/>
    <p:sldId id="284" r:id="rId33"/>
    <p:sldId id="285" r:id="rId34"/>
    <p:sldId id="292" r:id="rId35"/>
    <p:sldId id="297" r:id="rId36"/>
    <p:sldId id="288" r:id="rId37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2" autoAdjust="0"/>
    <p:restoredTop sz="94660"/>
  </p:normalViewPr>
  <p:slideViewPr>
    <p:cSldViewPr snapToGrid="0">
      <p:cViewPr varScale="1">
        <p:scale>
          <a:sx n="98" d="100"/>
          <a:sy n="98" d="100"/>
        </p:scale>
        <p:origin x="16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0602FF1-9F5C-4E8B-9A24-2A4FA5B913B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BE1458A-ADE5-437E-AC52-C26A6309450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617FDB-3494-4976-8E9A-B2C6B2E145B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347665-5F1B-4B8B-B8C7-0A9CDA80EECC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432A1FC-FBA9-4FC9-BCB1-452EB74D781F}" type="slidenum">
              <a:t>‹Nr.›</a:t>
            </a:fld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29774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30F4D49-C454-42BF-954E-407EC7DD3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47F48F9-B738-42D4-8E33-B1639F981D0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Kopfzeilenplatzhalter 3">
            <a:extLst>
              <a:ext uri="{FF2B5EF4-FFF2-40B4-BE49-F238E27FC236}">
                <a16:creationId xmlns:a16="http://schemas.microsoft.com/office/drawing/2014/main" id="{11B484C9-774A-4815-8148-6FE832B2500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CC8B11-0197-4AA8-9ADD-7EA0D4E1F08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0CDD49-5983-49C7-BE2C-58C27917642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16C1DC-1352-4BCF-A054-15B2BBC589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90D9E59E-02FA-4DF8-8B0C-1CA954E0ACD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63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216000" marR="0" indent="-216000" rtl="0" hangingPunct="0">
      <a:tabLst/>
      <a:defRPr lang="en-GB" sz="2000" b="0" i="0" u="none" strike="noStrike" kern="1200">
        <a:ln>
          <a:noFill/>
        </a:ln>
        <a:latin typeface="Arial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FB5333-A7A2-43A9-9F19-C9004A1EFB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CD5B37F-820C-46B4-9B7A-0BA68B657E96}" type="slidenum">
              <a:t>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644C78-6CA2-4436-938E-A4750BF7D3D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AAAF284-9752-4384-8D78-A34901097A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253150-F845-43AE-97F7-F3B9334F58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A3F5060-6348-406E-93C1-FF5F3F577434}" type="slidenum">
              <a:t>11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BA478A-DACE-4C5B-A1D3-561C3AFA6F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8D302B9-79BE-4793-ABBF-4E70EDFDBA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515863-620F-438E-B700-A3B7E81493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A1742B8-532B-45EC-80A6-C392A0ED34D6}" type="slidenum">
              <a:t>15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7C9277-810E-412D-B27C-5A636BD570D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8C22EE-5B6D-496F-9433-60D1530472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6F648F-AD42-4C15-AF25-438664BA1E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E5F29D3-E83E-4CBF-B9A0-2A81A2BD8D1E}" type="slidenum">
              <a:t>16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A85B3C6-FA0A-480E-8E9C-28A583FDBC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8C2652-048F-4AEB-BF29-6E1BE2202F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80C2A25-40BB-4DF9-81B8-3454DDD4A9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6BF0DA0-83F8-4A0F-8413-3B841EB94DDA}" type="slidenum">
              <a:t>17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5E00BD7-530D-44DE-8AAF-9FCB8A3E4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B0E5ADC-F203-4E8A-AE0B-411956CD1D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97592F-0F40-4F14-A6A9-7B988B1830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53C4F72-29CF-41D2-8B1C-DA3CFE3E7A37}" type="slidenum">
              <a:t>18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3A509D4-D381-4398-9F7B-762A85203E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2676DC7-0CDE-48EF-B07C-4402392311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FC2589-D2B3-47FE-94D4-3A5B669A24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954F0-440B-4F35-8FDD-DA4748ADCAA3}" type="slidenum">
              <a:t>19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850A2D-D86A-42EC-80A8-90539E169B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916293F-2D92-4513-86F5-D312A234EC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88BD9C-A787-4FEF-9806-AEA047653D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8F58F-158F-426C-AAA1-CED11D70F3BF}" type="slidenum">
              <a:t>20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086FBF-3927-44C3-A267-C8997425C3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AEB65D-BDE6-43E2-AD72-9EB24FEA4B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88BD9C-A787-4FEF-9806-AEA047653D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8F58F-158F-426C-AAA1-CED11D70F3BF}" type="slidenum">
              <a:t>21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086FBF-3927-44C3-A267-C8997425C3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AEB65D-BDE6-43E2-AD72-9EB24FEA4B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91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88BD9C-A787-4FEF-9806-AEA047653D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8F58F-158F-426C-AAA1-CED11D70F3BF}" type="slidenum">
              <a:t>22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086FBF-3927-44C3-A267-C8997425C3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AEB65D-BDE6-43E2-AD72-9EB24FEA4B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252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486B0E-724F-4AE4-882A-625E9F1A07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1014513-95BC-4708-868D-90796088D85A}" type="slidenum">
              <a:t>24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4DD271A-C980-4DE1-BB57-F771F54067D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3CAE2E-AE77-4FF6-8D8B-C97F8CF5B80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E7C062-174A-4A55-863C-912E706728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2B7E07E-CCBF-4DD2-92CA-EAAB53DB3F29}" type="slidenum">
              <a:t>2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EE9446-DD38-4817-A803-AABFEC258AA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66377A0-B254-41DF-AE88-A4DFDC3BC8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9B822A-606A-4102-861E-751C686B70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3B686D0-BED1-4659-952D-A518C9AE83D6}" type="slidenum">
              <a:t>25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917E2EF-6D0F-4CE2-985A-D65890C983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9ED536A-927B-40C5-AE77-31D09B645C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786B28-E486-45A2-B035-9FD0563B37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CFAD0A8-168B-4D86-9F43-B2590894F7A2}" type="slidenum">
              <a:t>26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8B4AC76-7216-4673-B42A-3D74E2F90D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420AD3-388B-4B69-9543-966F0D71E0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305A02-7249-4791-A6F7-540A65682B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31A1C23-7156-45BE-9C4F-1372DFAEA5DB}" type="slidenum">
              <a:t>27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4D97F5-1FAE-4C6A-9FDD-C0786F6910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3056CA2-D54E-4FC8-841D-D3427B609D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54A422-26EA-4437-A5CE-5A992C8F0F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F89EA7C-D5AA-4AA8-98D7-9F2DF6728DD7}" type="slidenum">
              <a:t>28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AF6DA2-7275-4BF9-8B7C-69BF804B741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6F9C5C4-E725-4884-9453-706BFEA402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5FBC48-1ED1-42FF-AB30-C7BA3A8F4A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C7FB6F8-297B-4A86-A66E-24C6AD3B7210}" type="slidenum">
              <a:t>30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D3251B7-7E3F-4968-9B45-9B1894C558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AFD265-A597-460B-9A88-30D0AEA4E2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5FBC48-1ED1-42FF-AB30-C7BA3A8F4A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C7FB6F8-297B-4A86-A66E-24C6AD3B7210}" type="slidenum">
              <a:t>31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D3251B7-7E3F-4968-9B45-9B1894C558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AFD265-A597-460B-9A88-30D0AEA4E2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220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99856D-775B-4F49-BF2E-911E25C169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68B8866-FEBC-4AE7-A1CE-F4BCAA7464F4}" type="slidenum">
              <a:t>32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D98FEC-653D-43BA-A469-1EFAEBEE0C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3B6DC95-701F-4A4A-B166-99D75A19F7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3910B4-89AE-40B5-8AF2-4B3B0AE2FCC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0562CE4-0791-4C0B-9723-9B5200192C3D}" type="slidenum">
              <a:t>33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6FBBAC3-6855-4FB7-8BF2-D3F5CF149E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EC9BB84-F73D-4515-8CB8-607D4F0214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947678-EAD2-4A23-BDBC-627E9925D3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758111A-3807-4D53-A4B2-A2947771D23D}" type="slidenum">
              <a:t>36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39A9E3-7DDF-4910-AAEC-733F0E4A32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60D3E9A-34D6-4173-AA1F-F947238A4A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900CE3-13B9-4876-AA36-8D86957055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1A4C87A-42DA-409D-86DC-100EC48078ED}" type="slidenum">
              <a:t>4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2F933EC-4693-465A-B1D7-0E87576503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CEB6726-750D-4EE2-A203-9DB24F8E5F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F3684-A52D-4B0F-B54E-C631E9A8E6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5575994-8289-424A-874A-9209BFE7A4CA}" type="slidenum">
              <a:t>5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CF9DC5-1EDF-452C-B6AF-CB896C577F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CE22636-34F1-43FE-AC60-BEE4E7BDCD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0D50D3-5A0C-47A6-A562-F95F1184737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3AABEDE-A3E4-459C-9421-3343805D71DC}" type="slidenum">
              <a:t>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BBC6E3D-BC72-4C24-A08D-1A90D35A17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941E63E-90AC-4AE8-B07E-B6043A9BA3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8EABE0-4CCE-419E-B8F8-3636D3007BF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3DE0CC-9392-4AAA-B826-D675EF7D7331}" type="slidenum">
              <a:t>7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EA1D3BD-A16D-4F5B-B71E-B33E7AF33E2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5C019DC-3F22-4AFB-9E9C-D56F21362A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F1DE59-80DA-4C23-9D7B-C4CAB92FE4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F3064A6-4724-4917-9F9F-0731FB915C7C}" type="slidenum">
              <a:t>8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FF8DBC-228B-462B-BA6B-CCCF75110A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587E92-42BD-4390-92D5-F4B7CAA5F9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78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F1DE59-80DA-4C23-9D7B-C4CAB92FE4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F3064A6-4724-4917-9F9F-0731FB915C7C}" type="slidenum">
              <a:t>9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FF8DBC-228B-462B-BA6B-CCCF75110A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587E92-42BD-4390-92D5-F4B7CAA5F9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3FCE6A-9E0A-4594-A914-FFBC815A00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CCF4EA4-75A7-460B-8F59-2BE1A6FDF444}" type="slidenum">
              <a:t>10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CD7A15-C77C-4180-93DB-4BE40654B7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7BC9587-A8BE-41DA-ADDD-9F3332C1C89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44314-0D22-4819-85D5-B21EEA076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75DD18-2195-4B3A-8205-75154DC5E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5DCEFD-9F4A-49EF-81F0-18CD025E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6EB24A-B866-41C8-818C-770CE18A1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B5F4C7-8BB5-429F-861E-DEDD3E7C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29C8DA-B6F6-40F1-8E78-67EA1449B2A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42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84A41-321A-4F9F-B85D-6A4AD755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3A2BABD-FDE0-4923-BBA0-C610265AF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4B434D-F0D5-4ACE-8863-557A78E4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ADB8EF-ED36-4F71-B203-C16CC9634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981E85-C8EC-40A4-BA29-27978A0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1A2AA8-0035-459C-838B-8B66F8F12D1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18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2425032-067C-423E-9B4D-E1938F0C6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F0C600-EAE7-4B36-82F6-93208A981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E8384-8A7B-4D02-909E-7B0BEC661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066C0E-8A2E-4313-B67A-A20C6D57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01F0D-28EE-4D0E-B70C-F0CF88E9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B5E295-91D5-4AA5-ACFF-BD4E7E30887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195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6E690-ED21-4F79-A28E-1CECC82E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4DA457-96BD-4B8C-BBE7-F3BBA82CC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760486-BD3C-45A1-8F2F-1B1E04721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4916BF-BC94-483C-87EE-94181048D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3DF18B-ECF8-4ABE-8D24-46D5F79B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54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F2E8E7-7D29-47B8-992A-02CEF461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7505F4-F1AF-490A-880E-4D619A9B8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CA3AB8-98E6-4640-A3BF-1441B166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354F8D-9EFE-4CCF-A583-A3D1EA27A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34673D-51D2-494E-BA11-AD643DF0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A152AA-09B9-4045-B94E-B627737AE4F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37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3EA4E-6995-4E37-B126-A38C9E9A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F03354-A218-4EE7-842B-B98FC9D33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2A7E5C-352E-42D8-AB73-34FA7EEBD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25FBCD-8F4B-441F-8F17-47C3AF128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86D53C-0235-4FB5-9CFE-2DEA7635E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216CC7-6826-4799-9791-FE37ECC72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ECA25C-1D3F-4DD1-984A-28656743EFF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01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9E1E4-DE34-4BA6-8A1F-BC0158FC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ABC917-5ACA-4617-A5F2-014B35D79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93EE67-0078-4303-891E-3904234D4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BB7801A-3A46-4E4E-90C0-C374E2FBB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16C3E39-3942-44C7-B4FE-AD25DAD16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40DEE40-B2C7-458F-A2BA-47042193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CEFCF6E-535B-4710-9E00-D7F305C1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15233E-8B19-4AC0-A619-708E7333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2E18BC-56F2-4A27-B9B7-72AA29860FD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43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B4ACE-9EDB-408D-90C0-E8D627A3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25AC74-E252-490A-A142-5F66F3908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BCD953-22FC-4C2A-A864-3BD1D436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D8E450-A88A-4DA4-B0FE-25877F95A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77AEFE-BCE7-4720-92E4-D6EA4DFDDB1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68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693FE52-B13A-44A1-AFA5-58D9D38EB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012DAA-641A-4AD5-8F81-E627E8D9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8C02EB-79D5-454C-B5DE-D29B4F1A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33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20B72-9BA7-4F75-8C14-BEEE7E86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2DD78C-5AB6-419A-9006-916B286E3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67EF45-D141-4DC6-A9AA-F50784D2D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46E216-0BC9-4B33-A6EC-810A94E52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CE3A3E-5275-479B-B0D9-B639D36F1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68B153-03B9-49EA-9E73-9D43FCC4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0C8ECA-E410-4DC3-BB9F-DA4AC109F6F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56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30B6F-1C36-4C26-BB76-5D84FAAA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2B9EDE-7E46-47CE-8828-253F88C56A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9CF8BE-E91D-436D-99F6-04E2EC13F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C6C87B-651D-4228-9252-60FA112A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DEB7CD-03BF-407C-A189-FA840C00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4A8366-909B-4F60-BBC3-97FD74D6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8CF613-3482-40D6-A11E-58BE263982E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28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CA45781-7A24-432E-BF96-A867CBA48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0D70E3-8078-4635-8627-9A5456AF84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46AAB-6B19-490A-AA07-D55CC9FC3FD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219157-508A-49DF-9E13-2CC6E264178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62D52E-C17F-4DB5-AC1E-6660542B6AA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3948EC5B-1FE7-433C-89EE-97629637990A}" type="slidenum">
              <a:rPr lang="en-US" smtClean="0"/>
              <a:pPr/>
              <a:t>‹Nr.›</a:t>
            </a:fld>
            <a:r>
              <a:rPr lang="en-US" dirty="0"/>
              <a:t> von 33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hangingPunct="0">
        <a:tabLst/>
        <a:defRPr lang="en-GB" sz="4400" b="0" i="0" u="none" strike="noStrike" kern="1200">
          <a:ln>
            <a:noFill/>
          </a:ln>
          <a:latin typeface="Arial" pitchFamily="18"/>
          <a:ea typeface="Microsoft YaHei" pitchFamily="2"/>
          <a:cs typeface="Arial" pitchFamily="2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GB" sz="3200" b="0" i="0" u="none" strike="noStrike" kern="1200">
          <a:ln>
            <a:noFill/>
          </a:ln>
          <a:latin typeface="Arial" pitchFamily="18"/>
          <a:ea typeface="Microsoft YaHei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de-de/geforce/products/10series/geforce-gtx-1070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75AFC-37FB-4C8A-9A99-121961F31C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Parallele</a:t>
            </a:r>
            <a:r>
              <a:rPr lang="en-GB" dirty="0"/>
              <a:t> </a:t>
            </a:r>
            <a:r>
              <a:rPr lang="en-GB" dirty="0" err="1"/>
              <a:t>Zugriffsmuster</a:t>
            </a:r>
            <a:r>
              <a:rPr lang="en-GB" dirty="0"/>
              <a:t> auf GPUs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00AFF6-59F6-4B8B-91B4-04E31D7DE5F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0ED49DA-76D9-4E2E-8172-C5DEA4EEE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62" y="1388524"/>
            <a:ext cx="7882345" cy="5869831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046AAF-CF0B-4BD2-A038-BDEC210F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9110C-8C7A-4B49-820C-67AFFA3FCF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3A8028-1B1D-48D4-A54B-AEA3CB1484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u="sng" dirty="0" err="1"/>
              <a:t>Zugriffsmuster</a:t>
            </a:r>
            <a:r>
              <a:rPr lang="en-GB" u="sng" dirty="0"/>
              <a:t>: </a:t>
            </a:r>
            <a:r>
              <a:rPr lang="en-GB" u="sng" dirty="0" err="1"/>
              <a:t>Strided</a:t>
            </a:r>
            <a:r>
              <a:rPr lang="en-GB" u="sng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528A4E-3C14-4370-9A2B-78DD5114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4C012-36AE-4F5E-81E1-2DE3A0FBB1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6360" y="301320"/>
            <a:ext cx="9071640" cy="1262160"/>
          </a:xfrm>
        </p:spPr>
        <p:txBody>
          <a:bodyPr/>
          <a:lstStyle/>
          <a:p>
            <a:pPr lvl="0"/>
            <a:r>
              <a:rPr lang="en-GB"/>
              <a:t>Strided Access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C70BA4-5E8C-45A5-A483-F065EA9E68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06760"/>
            <a:ext cx="9071640" cy="4989240"/>
          </a:xfrm>
        </p:spPr>
        <p:txBody>
          <a:bodyPr/>
          <a:lstStyle/>
          <a:p>
            <a:pPr lvl="0"/>
            <a:endParaRPr lang="en-GB" dirty="0"/>
          </a:p>
          <a:p>
            <a:pPr lvl="0"/>
            <a:endParaRPr lang="en-GB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500" dirty="0" err="1"/>
              <a:t>Zugriff</a:t>
            </a:r>
            <a:r>
              <a:rPr lang="en-GB" sz="2500" dirty="0"/>
              <a:t> </a:t>
            </a:r>
            <a:r>
              <a:rPr lang="en-GB" sz="2500" dirty="0" err="1"/>
              <a:t>nicht</a:t>
            </a:r>
            <a:r>
              <a:rPr lang="en-GB" sz="2500" dirty="0"/>
              <a:t> </a:t>
            </a:r>
            <a:r>
              <a:rPr lang="en-GB" sz="2500" dirty="0" err="1"/>
              <a:t>mehr</a:t>
            </a:r>
            <a:r>
              <a:rPr lang="en-GB" sz="2500" dirty="0"/>
              <a:t> auf </a:t>
            </a:r>
            <a:r>
              <a:rPr lang="en-GB" sz="2500" dirty="0" err="1"/>
              <a:t>jedes</a:t>
            </a:r>
            <a:r>
              <a:rPr lang="en-GB" sz="2500" dirty="0"/>
              <a:t> Element </a:t>
            </a:r>
            <a:r>
              <a:rPr lang="en-GB" sz="2500" dirty="0" err="1"/>
              <a:t>konsekutiv</a:t>
            </a:r>
            <a:r>
              <a:rPr lang="en-GB" sz="2500" dirty="0"/>
              <a:t> </a:t>
            </a:r>
            <a:r>
              <a:rPr lang="en-GB" sz="2500" dirty="0" err="1"/>
              <a:t>hintereinander</a:t>
            </a:r>
            <a:r>
              <a:rPr lang="en-GB" sz="2500" dirty="0"/>
              <a:t>, </a:t>
            </a:r>
            <a:r>
              <a:rPr lang="en-GB" sz="2500" dirty="0" err="1"/>
              <a:t>sondern</a:t>
            </a:r>
            <a:r>
              <a:rPr lang="en-GB" sz="2500" dirty="0"/>
              <a:t> auf </a:t>
            </a:r>
            <a:r>
              <a:rPr lang="en-GB" sz="2500" dirty="0" err="1"/>
              <a:t>jedes</a:t>
            </a:r>
            <a:r>
              <a:rPr lang="en-GB" sz="2500" dirty="0"/>
              <a:t> N-</a:t>
            </a:r>
            <a:r>
              <a:rPr lang="en-GB" sz="2500" dirty="0" err="1"/>
              <a:t>te</a:t>
            </a:r>
            <a:r>
              <a:rPr lang="en-GB" sz="2500" dirty="0"/>
              <a:t> Element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500" dirty="0"/>
              <a:t>Bei </a:t>
            </a:r>
            <a:r>
              <a:rPr lang="en-GB" sz="2500" dirty="0" err="1"/>
              <a:t>elementarem</a:t>
            </a:r>
            <a:r>
              <a:rPr lang="en-GB" sz="2500" dirty="0"/>
              <a:t> </a:t>
            </a:r>
            <a:r>
              <a:rPr lang="en-GB" sz="2500" dirty="0" err="1"/>
              <a:t>Zugriff</a:t>
            </a:r>
            <a:r>
              <a:rPr lang="en-GB" sz="2500" dirty="0"/>
              <a:t> </a:t>
            </a:r>
            <a:r>
              <a:rPr lang="en-GB" sz="2500" dirty="0" err="1"/>
              <a:t>sollte</a:t>
            </a:r>
            <a:r>
              <a:rPr lang="en-GB" sz="2500" dirty="0"/>
              <a:t> </a:t>
            </a:r>
            <a:r>
              <a:rPr lang="en-GB" sz="2500" dirty="0" err="1"/>
              <a:t>sich</a:t>
            </a:r>
            <a:r>
              <a:rPr lang="en-GB" sz="2500" dirty="0"/>
              <a:t> die </a:t>
            </a:r>
            <a:r>
              <a:rPr lang="en-GB" sz="2500" dirty="0" err="1"/>
              <a:t>Kopierrate</a:t>
            </a:r>
            <a:r>
              <a:rPr lang="en-GB" sz="2500" dirty="0"/>
              <a:t> </a:t>
            </a:r>
            <a:r>
              <a:rPr lang="en-GB" sz="2500" dirty="0" err="1"/>
              <a:t>nicht</a:t>
            </a:r>
            <a:r>
              <a:rPr lang="en-GB" sz="2500" dirty="0"/>
              <a:t> </a:t>
            </a:r>
            <a:r>
              <a:rPr lang="en-GB" sz="2500" dirty="0" err="1"/>
              <a:t>ändern</a:t>
            </a:r>
            <a:r>
              <a:rPr lang="en-GB" sz="2500" dirty="0"/>
              <a:t> (</a:t>
            </a:r>
            <a:r>
              <a:rPr lang="en-GB" sz="2500" dirty="0" err="1"/>
              <a:t>Wenn</a:t>
            </a:r>
            <a:r>
              <a:rPr lang="en-GB" sz="2500" dirty="0"/>
              <a:t> </a:t>
            </a:r>
            <a:r>
              <a:rPr lang="en-GB" sz="2500" dirty="0" err="1"/>
              <a:t>übersprungene</a:t>
            </a:r>
            <a:r>
              <a:rPr lang="en-GB" sz="2500" dirty="0"/>
              <a:t> </a:t>
            </a:r>
            <a:r>
              <a:rPr lang="en-GB" sz="2500" dirty="0" err="1"/>
              <a:t>Elemente</a:t>
            </a:r>
            <a:r>
              <a:rPr lang="en-GB" sz="2500" dirty="0"/>
              <a:t> </a:t>
            </a:r>
            <a:r>
              <a:rPr lang="en-GB" sz="2500" dirty="0" err="1"/>
              <a:t>nicht</a:t>
            </a:r>
            <a:r>
              <a:rPr lang="en-GB" sz="2500" dirty="0"/>
              <a:t> </a:t>
            </a:r>
            <a:r>
              <a:rPr lang="en-GB" sz="2500" dirty="0" err="1"/>
              <a:t>mitgezählt</a:t>
            </a:r>
            <a:r>
              <a:rPr lang="en-GB" sz="2500" dirty="0"/>
              <a:t> </a:t>
            </a:r>
            <a:r>
              <a:rPr lang="en-GB" sz="2500" dirty="0" err="1"/>
              <a:t>werden</a:t>
            </a:r>
            <a:r>
              <a:rPr lang="en-GB" sz="2500" dirty="0"/>
              <a:t>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500" dirty="0"/>
              <a:t>Cache-</a:t>
            </a:r>
            <a:r>
              <a:rPr lang="en-GB" sz="2500" dirty="0" err="1"/>
              <a:t>Effekte</a:t>
            </a:r>
            <a:r>
              <a:rPr lang="en-GB" sz="2500" dirty="0"/>
              <a:t> </a:t>
            </a:r>
            <a:r>
              <a:rPr lang="en-GB" sz="2500" dirty="0" err="1"/>
              <a:t>sind</a:t>
            </a:r>
            <a:r>
              <a:rPr lang="en-GB" sz="2500" dirty="0"/>
              <a:t> </a:t>
            </a:r>
            <a:r>
              <a:rPr lang="en-GB" sz="2500" dirty="0" err="1"/>
              <a:t>zu</a:t>
            </a:r>
            <a:r>
              <a:rPr lang="en-GB" sz="2500" dirty="0"/>
              <a:t> </a:t>
            </a:r>
            <a:r>
              <a:rPr lang="en-GB" sz="2500" dirty="0" err="1"/>
              <a:t>erwarten</a:t>
            </a:r>
            <a:endParaRPr lang="en-GB" sz="2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31AC08-4FA3-4636-A16F-35047A0CE9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6000" y="1296000"/>
            <a:ext cx="5421600" cy="1269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27CA40-1167-4F2C-95A2-0D018081C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Strided</a:t>
            </a:r>
            <a:r>
              <a:rPr lang="de-DE" dirty="0"/>
              <a:t> Access I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256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4096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int2 (</a:t>
            </a:r>
            <a:r>
              <a:rPr lang="de-DE" dirty="0" err="1"/>
              <a:t>sizeof</a:t>
            </a:r>
            <a:r>
              <a:rPr lang="de-DE" dirty="0"/>
              <a:t>(int2) = 8)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F425D5-84E7-40C6-9989-1A96FF987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5119" y="4618200"/>
            <a:ext cx="4469400" cy="26397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89CC3E-66B3-497B-926D-28FF5EBD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90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Strided</a:t>
            </a:r>
            <a:r>
              <a:rPr lang="de-DE" dirty="0"/>
              <a:t> Access II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128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2048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int4 (</a:t>
            </a:r>
            <a:r>
              <a:rPr lang="de-DE" dirty="0" err="1"/>
              <a:t>sizeof</a:t>
            </a:r>
            <a:r>
              <a:rPr lang="de-DE" dirty="0"/>
              <a:t>(int4) = 16)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1,2,4,8,16,32,64,128,256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BBFEFF-5EEE-4236-B5E5-91749F744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4759" y="4617628"/>
            <a:ext cx="4470120" cy="26401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94C325-D8C3-4278-A19B-57AC6E50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8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017D4-0B57-439B-97B4-73054C5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Strided</a:t>
            </a:r>
            <a:r>
              <a:rPr lang="de-DE" dirty="0"/>
              <a:t> Access: Beobachtungen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C0239-5833-450D-B1C4-B0BB89C20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Zwei fast gleiche Werte </a:t>
            </a:r>
            <a:r>
              <a:rPr lang="en-GB" dirty="0" err="1"/>
              <a:t>jeweils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sizeof</a:t>
            </a:r>
            <a:r>
              <a:rPr lang="en-GB" dirty="0"/>
              <a:t>(T) * stride = 32 und 64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Ab </a:t>
            </a:r>
            <a:r>
              <a:rPr lang="en-GB" dirty="0" err="1"/>
              <a:t>sizeof</a:t>
            </a:r>
            <a:r>
              <a:rPr lang="en-GB" dirty="0"/>
              <a:t>(T) * stride = 2048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überhaupt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noch</a:t>
            </a:r>
            <a:r>
              <a:rPr lang="en-GB" dirty="0"/>
              <a:t> </a:t>
            </a:r>
            <a:r>
              <a:rPr lang="en-GB" dirty="0" err="1"/>
              <a:t>vernachlässigbares</a:t>
            </a:r>
            <a:r>
              <a:rPr lang="en-GB" dirty="0"/>
              <a:t> </a:t>
            </a:r>
            <a:r>
              <a:rPr lang="en-GB" dirty="0" err="1"/>
              <a:t>Nachlassen</a:t>
            </a:r>
            <a:r>
              <a:rPr lang="en-GB" dirty="0"/>
              <a:t> der </a:t>
            </a:r>
            <a:r>
              <a:rPr lang="en-GB" dirty="0" err="1"/>
              <a:t>Kopierrate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841142-60B3-4619-A70B-B7E05F38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01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D921C-48C8-4E1B-A757-2A4F9710B8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EBF611-0C0B-48CF-8315-B9224B8C642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u="sng" dirty="0" err="1"/>
              <a:t>Zugriffsmuster</a:t>
            </a:r>
            <a:r>
              <a:rPr lang="en-GB" u="sng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AD905F-2915-4001-A963-3923BF6A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35FA1-9060-41C9-B0ED-F6C4F3969C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Offset Access – Zugriffsmuster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739F8-7978-4A29-8DB8-F5B867A418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5AE13-FFB5-4ED7-B27B-3C7068D3821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2000" y="1655999"/>
            <a:ext cx="9216000" cy="5080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44D00B-EC93-4A7C-927F-3301F2CD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750E3A-CF32-4061-B1C9-4F52CE0943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Offset Access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C004E1-2520-486E-A571-59C718B3FC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D72754-4C28-4484-B056-D558678727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360" y="2376000"/>
            <a:ext cx="9719640" cy="3285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A13D74-CD6B-4C67-8DD9-262CAB54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13E1E9-9668-459B-8EA8-66EB0EDF689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Typ</a:t>
            </a:r>
            <a:r>
              <a:rPr lang="en-GB" dirty="0"/>
              <a:t>(T) und </a:t>
            </a:r>
            <a:r>
              <a:rPr lang="en-GB" dirty="0" err="1"/>
              <a:t>Iterationen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A7A28D-F841-49BB-9B8B-E4F823401D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dirty="0"/>
              <a:t>32 Threads pro </a:t>
            </a:r>
            <a:r>
              <a:rPr lang="en-GB" dirty="0" err="1"/>
              <a:t>Subdomäne</a:t>
            </a:r>
            <a:r>
              <a:rPr lang="en-GB" dirty="0"/>
              <a:t>, 16 SD pro Block</a:t>
            </a:r>
          </a:p>
          <a:p>
            <a:pPr lvl="0">
              <a:buSzPct val="45000"/>
              <a:buFont typeface="StarSymbol"/>
              <a:buChar char="●"/>
            </a:pP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13862E8-E248-4D52-A60C-6F2B81526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2000" y="2306763"/>
            <a:ext cx="6235200" cy="44645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016CFD-A3FA-4D49-ABFE-8967BDFAF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05C8E-11BD-43A5-BC92-57627CEB36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Subdomains pro Block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6C0140-F95F-40CC-945D-3D4DD2CF27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GB" dirty="0" err="1"/>
              <a:t>Zugriffstyp</a:t>
            </a:r>
            <a:r>
              <a:rPr lang="en-GB" dirty="0"/>
              <a:t>: int4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568B64-8F37-43E9-987F-47DDEE495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1308" y="2525432"/>
            <a:ext cx="5017021" cy="46091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89F25F-E9F3-4431-9313-A44A8DE9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B3688-05FC-4508-968D-CE9CA107C9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456A14-FD70-409B-9149-4AAA7A5A76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C86C8A-0BDF-4E24-92CE-4393F7B41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78CB-778A-4C22-AD52-F55F3C6E31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Variiere Subdomänen pro Block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A74873-2EDA-4E89-91B3-7B868930AE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dirty="0"/>
              <a:t>4 Threads pro SD, </a:t>
            </a:r>
            <a:r>
              <a:rPr lang="en-GB" dirty="0" err="1"/>
              <a:t>sizeof</a:t>
            </a:r>
            <a:r>
              <a:rPr lang="en-GB" dirty="0"/>
              <a:t>(T) = 16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E02426-A4C4-4E59-AEBF-453BF40E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226" y="2508689"/>
            <a:ext cx="7919184" cy="389177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D4490D-C03E-497C-834C-2F315478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78CB-778A-4C22-AD52-F55F3C6E31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Variiere Subdomänen pro Block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A74873-2EDA-4E89-91B3-7B868930AE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dirty="0"/>
              <a:t>8 Threads pro SD, </a:t>
            </a:r>
            <a:r>
              <a:rPr lang="en-GB" dirty="0" err="1"/>
              <a:t>sizeof</a:t>
            </a:r>
            <a:r>
              <a:rPr lang="en-GB" dirty="0"/>
              <a:t>(T) = 16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E02426-A4C4-4E59-AEBF-453BF40E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660" y="2508689"/>
            <a:ext cx="7898316" cy="389177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2FF77F-1556-49B6-A096-25870BC95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79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78CB-778A-4C22-AD52-F55F3C6E31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Direkter</a:t>
            </a:r>
            <a:r>
              <a:rPr lang="en-GB" dirty="0"/>
              <a:t> </a:t>
            </a:r>
            <a:r>
              <a:rPr lang="en-GB" dirty="0" err="1"/>
              <a:t>Vergleich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A74873-2EDA-4E89-91B3-7B868930AE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989240"/>
          </a:xfrm>
        </p:spPr>
        <p:txBody>
          <a:bodyPr/>
          <a:lstStyle/>
          <a:p>
            <a:pPr lvl="0">
              <a:buSzPct val="45000"/>
            </a:pPr>
            <a:r>
              <a:rPr lang="en-GB" dirty="0" err="1"/>
              <a:t>sizeof</a:t>
            </a:r>
            <a:r>
              <a:rPr lang="en-GB" dirty="0"/>
              <a:t>(T) = 16, 128 </a:t>
            </a:r>
            <a:r>
              <a:rPr lang="en-GB" dirty="0" err="1"/>
              <a:t>Subdomänen</a:t>
            </a:r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E02426-A4C4-4E59-AEBF-453BF40E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227" y="2511249"/>
            <a:ext cx="7919183" cy="388665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E4B970-DA3B-4880-A77B-97AE4F3E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2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F1D5B-DCE3-4B9B-89D1-942B6173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Offset Access: Beobachtungen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426381-988B-4B92-8C99-7ACAB2A7C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Im Detail komplexe Zusammenhänge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Obwohl der Warp, d.h. die 32 zusammen ausgeführten Threads, auseinandergerissen wird, kann das Kopieren trotzdem effizient sein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Es zeigt sich ein deutlicher Zusammenhang mit der L2-Cache Line-Size (128 Byte)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2B61AF-6ECE-40BD-B0D6-8FECA666B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31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3C9B9F-7B5F-4C80-A0A4-40EB28D6E9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D25757-6BFE-477F-8776-338050AD77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u="sng" dirty="0" err="1"/>
              <a:t>Allokation</a:t>
            </a:r>
            <a:r>
              <a:rPr lang="en-GB" u="sng" dirty="0"/>
              <a:t>: Standard und </a:t>
            </a:r>
            <a:r>
              <a:rPr lang="en-GB" u="sng" dirty="0" err="1"/>
              <a:t>UnifiedMemory</a:t>
            </a:r>
            <a:endParaRPr lang="en-GB" u="sng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0FADB5-3387-4A10-A968-A3914A7F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21B5A-0B02-4689-A577-E2C905A3E6D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Zugriffsmuster: Copy Kernel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CDC309-5010-404A-A00B-F4B87020488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84920" y="2015999"/>
            <a:ext cx="6463080" cy="26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1860BF-871D-494C-A349-F0A6A1E2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A3C58-0874-4A3E-BE31-79E7B3180C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 err="1"/>
              <a:t>CudaMalloc</a:t>
            </a:r>
            <a:r>
              <a:rPr lang="en-GB" dirty="0"/>
              <a:t>() und </a:t>
            </a:r>
            <a:r>
              <a:rPr lang="en-GB" dirty="0" err="1"/>
              <a:t>CudaMallocHost</a:t>
            </a:r>
            <a:r>
              <a:rPr lang="en-GB" dirty="0"/>
              <a:t>()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038DC77-D9A8-4E45-BD55-C55971979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5079" y="1441635"/>
            <a:ext cx="7196399" cy="50450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7F95AA-8B12-4218-B5DD-D5022DEA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17316-B578-4D9C-B548-1F4FD45E81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Unified Memory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6DE6B-5BC5-4D58-A75C-E02CAA6BAEE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216000" cy="4989240"/>
          </a:xfrm>
        </p:spPr>
        <p:txBody>
          <a:bodyPr/>
          <a:lstStyle/>
          <a:p>
            <a:pPr lvl="0">
              <a:buSzPct val="45000"/>
            </a:pPr>
            <a:r>
              <a:rPr lang="en-GB" dirty="0" err="1"/>
              <a:t>CudaMallocManaged</a:t>
            </a:r>
            <a:r>
              <a:rPr lang="en-GB" dirty="0"/>
              <a:t>() &amp; </a:t>
            </a:r>
            <a:r>
              <a:rPr lang="en-GB" dirty="0" err="1"/>
              <a:t>memset</a:t>
            </a:r>
            <a:r>
              <a:rPr lang="en-GB" dirty="0"/>
              <a:t> &amp; </a:t>
            </a:r>
            <a:r>
              <a:rPr lang="en-GB" dirty="0" err="1"/>
              <a:t>CudaMemset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2D0D75-E0F5-4709-9662-379C9CA20DD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03999" y="3038040"/>
            <a:ext cx="8980560" cy="3720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334B40-A612-470E-BE95-16C7823C2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51998B-5DDD-446F-8635-2443B3ADF7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8FC4CA-4C25-4035-AC45-71B9A7B239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u="sng" dirty="0"/>
              <a:t>Producer-Consumer-Verhältnis</a:t>
            </a:r>
            <a:endParaRPr lang="en-GB" u="sng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80D40F-5935-42C1-B7E4-A2A75FF96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C3EF8-9A03-4015-BB30-6FB521CF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Producer-Consumer-Verhältnis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7D5BE0-9103-481D-AFA0-C1B9190DE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Zwei Kernel, die miteinander kommunizieren, d.h. der Consumer muss auf den Producer warten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Producer berechnet Durchschnitt eines Arrays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Consumer nimmt Durchschnitt und schreibt ihn vielfach in Array gleicher Größe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In der Praxis recht komplexer Code, daher hier nur grob umrissen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47915-7990-4025-9320-51CE262B0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631BA-EFB1-41CD-9EDC-045306F04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GTX 1070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23C17A-6618-4182-AE82-9A77589E7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1920 Cores, Warp: 32 Threads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Maximale Taktung laut „</a:t>
            </a:r>
            <a:r>
              <a:rPr lang="de-DE" dirty="0" err="1"/>
              <a:t>nvidia-smi</a:t>
            </a:r>
            <a:r>
              <a:rPr lang="de-DE" dirty="0"/>
              <a:t>“: 1708 MHz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Speicherkonfiguration</a:t>
            </a:r>
            <a:r>
              <a:rPr lang="en-GB" dirty="0"/>
              <a:t> 8 GB GDDR5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Herstellerangabe</a:t>
            </a:r>
            <a:r>
              <a:rPr lang="en-GB" dirty="0"/>
              <a:t> </a:t>
            </a:r>
            <a:r>
              <a:rPr lang="en-GB" dirty="0" err="1"/>
              <a:t>Durchsatz</a:t>
            </a:r>
            <a:r>
              <a:rPr lang="en-GB" dirty="0"/>
              <a:t> 256 GB/s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PCIe 3.0 </a:t>
            </a:r>
            <a:r>
              <a:rPr lang="en-GB" dirty="0" err="1"/>
              <a:t>fähig</a:t>
            </a:r>
            <a:r>
              <a:rPr lang="en-GB" dirty="0"/>
              <a:t>, in der </a:t>
            </a:r>
            <a:r>
              <a:rPr lang="en-GB" dirty="0" err="1"/>
              <a:t>Messung</a:t>
            </a:r>
            <a:r>
              <a:rPr lang="en-GB" dirty="0"/>
              <a:t> </a:t>
            </a:r>
            <a:r>
              <a:rPr lang="en-GB" dirty="0" err="1"/>
              <a:t>wurde</a:t>
            </a:r>
            <a:r>
              <a:rPr lang="en-GB" dirty="0"/>
              <a:t>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PCIe 2.0 x16 </a:t>
            </a:r>
            <a:r>
              <a:rPr lang="en-GB" dirty="0" err="1"/>
              <a:t>verwendet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Maximale</a:t>
            </a:r>
            <a:r>
              <a:rPr lang="en-GB" dirty="0"/>
              <a:t> </a:t>
            </a:r>
            <a:r>
              <a:rPr lang="en-GB" dirty="0" err="1"/>
              <a:t>Kopierrate</a:t>
            </a:r>
            <a:r>
              <a:rPr lang="en-GB" dirty="0"/>
              <a:t> PCIe 2.0 x16: 8.0 GB/s</a:t>
            </a:r>
          </a:p>
          <a:p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93F2CF-A19C-469E-9611-765F6A3A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14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3C4AC-D873-4C00-AA63-720B915D58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Kommunikationsmessung:</a:t>
            </a:r>
            <a:br>
              <a:rPr lang="en-GB"/>
            </a:br>
            <a:r>
              <a:rPr lang="en-GB"/>
              <a:t>Laufzeit ohne Kommunikation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268D43-3A0A-4783-9D0C-49ED8B4DE9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/>
              <a:t>Variation </a:t>
            </a:r>
            <a:r>
              <a:rPr lang="en-GB" sz="2500" dirty="0" err="1"/>
              <a:t>Ergebnisse</a:t>
            </a:r>
            <a:r>
              <a:rPr lang="en-GB" sz="2500" dirty="0"/>
              <a:t> pro Block: 256,1024,4096,16384,65536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49056A6-17A6-4DCF-820A-46D4334D5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5199" y="2373196"/>
            <a:ext cx="7869240" cy="50352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31925B-2484-449F-95EC-6FA3C533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3C4AC-D873-4C00-AA63-720B915D58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Kommunikationsmessung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 err="1"/>
              <a:t>Laufzeit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Kommunikation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268D43-3A0A-4783-9D0C-49ED8B4DE9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/>
              <a:t>Variation </a:t>
            </a:r>
            <a:r>
              <a:rPr lang="en-GB" sz="2500" dirty="0" err="1"/>
              <a:t>Ergebnisse</a:t>
            </a:r>
            <a:r>
              <a:rPr lang="en-GB" sz="2500" dirty="0"/>
              <a:t> pro Block: 256,1024,4096,16384,65536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31925B-2484-449F-95EC-6FA3C533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31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2C73D7C-CD43-4A0A-9002-FF489B5A9C8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05199" y="2368770"/>
            <a:ext cx="7869240" cy="5039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1570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2B5D5-4CE1-4C85-A893-818EAF5E32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Anteil der Kommunikation an der Gesamtzeitdauer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12E61E-99BB-4ED3-B141-078D10588E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/>
              <a:t>Variation </a:t>
            </a:r>
            <a:r>
              <a:rPr lang="en-GB" sz="2500" dirty="0" err="1"/>
              <a:t>Ergebnisse</a:t>
            </a:r>
            <a:r>
              <a:rPr lang="en-GB" sz="2500" dirty="0"/>
              <a:t> pro Block: 256,1024,4096,16384,65536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C367D4-BDEB-4749-B8FE-C53428C9B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377" y="2362453"/>
            <a:ext cx="7917869" cy="50208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93C49D-3FEB-431D-BA9E-383B38C3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CD5DCA0F-F4DD-4A9E-93A0-A599D6AFB60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6456600"/>
          </a:xfrm>
        </p:spPr>
        <p:txBody>
          <a:bodyPr anchor="ctr"/>
          <a:lstStyle/>
          <a:p>
            <a:pPr lvl="0" algn="ctr"/>
            <a:r>
              <a:rPr lang="en-GB" sz="5500"/>
              <a:t>Ende der Präsentation – Fragen?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82AA3E-1368-46F7-ACF4-30E81ECF4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 - </a:t>
            </a:r>
            <a:r>
              <a:rPr lang="de-DE" dirty="0" err="1"/>
              <a:t>Strided</a:t>
            </a:r>
            <a:r>
              <a:rPr lang="de-DE" dirty="0"/>
              <a:t> Access III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256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8192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</a:t>
            </a:r>
            <a:r>
              <a:rPr lang="de-DE" dirty="0" err="1"/>
              <a:t>char</a:t>
            </a:r>
            <a:r>
              <a:rPr lang="de-DE" dirty="0"/>
              <a:t> (</a:t>
            </a:r>
            <a:r>
              <a:rPr lang="de-DE" dirty="0" err="1"/>
              <a:t>sizeof</a:t>
            </a:r>
            <a:r>
              <a:rPr lang="de-DE" dirty="0"/>
              <a:t>(</a:t>
            </a:r>
            <a:r>
              <a:rPr lang="de-DE" dirty="0" err="1"/>
              <a:t>char</a:t>
            </a:r>
            <a:r>
              <a:rPr lang="de-DE" dirty="0"/>
              <a:t>) = 1)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1,2,4,8,16,32,64,128,256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936765-D7EB-40C6-B170-6C5B9C54D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4759" y="4617628"/>
            <a:ext cx="4470120" cy="26401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053FCD-3AEA-464C-8C58-5C700E42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14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 - </a:t>
            </a:r>
            <a:r>
              <a:rPr lang="de-DE" dirty="0" err="1"/>
              <a:t>Strided</a:t>
            </a:r>
            <a:r>
              <a:rPr lang="de-DE" dirty="0"/>
              <a:t> Access IV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128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2048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</a:t>
            </a:r>
            <a:r>
              <a:rPr lang="de-DE" dirty="0" err="1"/>
              <a:t>int</a:t>
            </a:r>
            <a:r>
              <a:rPr lang="de-DE" dirty="0"/>
              <a:t> (</a:t>
            </a:r>
            <a:r>
              <a:rPr lang="de-DE" dirty="0" err="1"/>
              <a:t>sizeof</a:t>
            </a:r>
            <a:r>
              <a:rPr lang="de-DE" dirty="0"/>
              <a:t>(</a:t>
            </a:r>
            <a:r>
              <a:rPr lang="de-DE" dirty="0" err="1"/>
              <a:t>int</a:t>
            </a:r>
            <a:r>
              <a:rPr lang="de-DE" dirty="0"/>
              <a:t>) = 4)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1,2,4,8,16,32,64,128,256,512,1024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67AB7F-7696-4E82-81D8-D9FF15697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4759" y="4617628"/>
            <a:ext cx="4470120" cy="26401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4B6812-4AC3-4780-8429-9B0EA130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12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23E15D-CD1C-4E4F-9B73-0745CB2C34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DB334D-D25F-4FEE-BDA0-33E4E11024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GB" sz="1600" dirty="0"/>
              <a:t>Bild GTX 1070: https://upload.wikimedia.org/wikipedia/commons/6/62/NVIDIA-GTX-1070-FoundersEdition-FL.jpg</a:t>
            </a:r>
            <a:br>
              <a:rPr lang="en-GB" sz="1600" dirty="0"/>
            </a:br>
            <a:r>
              <a:rPr lang="en-GB" sz="1600" dirty="0" err="1"/>
              <a:t>Spezifizikationen</a:t>
            </a:r>
            <a:r>
              <a:rPr lang="en-GB" sz="1600" dirty="0"/>
              <a:t> GTX 1070: </a:t>
            </a:r>
            <a:r>
              <a:rPr lang="en-GB" sz="1600" dirty="0">
                <a:hlinkClick r:id="rId3"/>
              </a:rPr>
              <a:t>https://www.nvidia.com/de-de/geforce/products/10series/geforce-gtx-1070/</a:t>
            </a:r>
            <a:br>
              <a:rPr lang="en-GB" sz="1600" dirty="0"/>
            </a:br>
            <a:r>
              <a:rPr lang="en-GB" sz="1600" dirty="0" err="1"/>
              <a:t>Spezifiizaktionen</a:t>
            </a:r>
            <a:r>
              <a:rPr lang="en-GB" sz="1600" dirty="0"/>
              <a:t> PCIe 2.0 x16 : https://en.wikipedia.org/wiki/PCI_Express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79C7C9-AEF2-4052-B595-704A7C5B7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5A4E60-7230-4188-BF94-4E30A676DB2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Empty Kernel – Startup Cost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3A76F6-4B8C-4C90-B1F9-362D7730A7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D25CFC-83CE-45E1-8BE3-F67D39FBF2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16240" y="1769040"/>
            <a:ext cx="9059400" cy="4989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DC3CAB-0642-4342-9DB6-776756F16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26FC80-8F9D-4595-B2B4-C686D87811B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Datenkopierrate</a:t>
            </a:r>
            <a:r>
              <a:rPr lang="en-GB" dirty="0"/>
              <a:t> </a:t>
            </a:r>
            <a:r>
              <a:rPr lang="en-GB" dirty="0" err="1"/>
              <a:t>CudaMemcpy</a:t>
            </a:r>
            <a:r>
              <a:rPr lang="en-GB" dirty="0"/>
              <a:t>()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F054F1-A249-4A60-BE89-D7C182F67F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95C313A-A86D-4FAB-8D78-BD56D6F19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999" y="1846716"/>
            <a:ext cx="9071640" cy="48338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E3A325-F885-4BEF-9FB2-0195B88C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52322-6F64-4430-9D14-A6F72BADE5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6179AE-5255-41AE-A056-8FBE123756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u="sng" dirty="0" err="1"/>
              <a:t>Zugriffsmuster</a:t>
            </a:r>
            <a:r>
              <a:rPr lang="en-GB" u="sng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DA9234-EF29-4A0E-9791-2DEC0322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92857-104E-45E7-90D1-F8B4D3CC602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Copy Kernel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043130-B32E-4487-ADBD-032DC8D981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6000" y="3362759"/>
            <a:ext cx="9071640" cy="4989240"/>
          </a:xfrm>
        </p:spPr>
        <p:txBody>
          <a:bodyPr/>
          <a:lstStyle/>
          <a:p>
            <a:pPr lvl="0">
              <a:buSzPct val="45000"/>
            </a:pPr>
            <a:r>
              <a:rPr lang="en-GB" dirty="0"/>
              <a:t>Parameter: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Wingdings" panose="05000000000000000000" pitchFamily="2" charset="2"/>
              <a:buChar char="q"/>
            </a:pP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Blockgröße</a:t>
            </a:r>
            <a:endParaRPr lang="en-GB" sz="3200" dirty="0">
              <a:latin typeface="Arial" pitchFamily="18"/>
              <a:ea typeface="Microsoft YaHei" pitchFamily="2"/>
              <a:cs typeface="Arial" pitchFamily="2"/>
            </a:endParaRP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Wingdings" panose="05000000000000000000" pitchFamily="2" charset="2"/>
              <a:buChar char="q"/>
            </a:pP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Anzahl</a:t>
            </a:r>
            <a:r>
              <a:rPr lang="en-GB" sz="3200" dirty="0">
                <a:latin typeface="Arial" pitchFamily="18"/>
                <a:ea typeface="Microsoft YaHei" pitchFamily="2"/>
                <a:cs typeface="Arial" pitchFamily="2"/>
              </a:rPr>
              <a:t> der </a:t>
            </a: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Blöcke</a:t>
            </a:r>
            <a:endParaRPr lang="en-GB" sz="3200" dirty="0">
              <a:latin typeface="Arial" pitchFamily="18"/>
              <a:ea typeface="Microsoft YaHei" pitchFamily="2"/>
              <a:cs typeface="Arial" pitchFamily="2"/>
            </a:endParaRP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Wingdings" panose="05000000000000000000" pitchFamily="2" charset="2"/>
              <a:buChar char="q"/>
            </a:pP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Zugriffstypen</a:t>
            </a:r>
            <a:r>
              <a:rPr lang="en-GB" sz="3200" dirty="0">
                <a:latin typeface="Arial" pitchFamily="18"/>
                <a:ea typeface="Microsoft YaHei" pitchFamily="2"/>
                <a:cs typeface="Arial" pitchFamily="2"/>
              </a:rPr>
              <a:t> T (</a:t>
            </a: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zB</a:t>
            </a:r>
            <a:r>
              <a:rPr lang="en-GB" sz="3200" dirty="0">
                <a:latin typeface="Arial" pitchFamily="18"/>
                <a:ea typeface="Microsoft YaHei" pitchFamily="2"/>
                <a:cs typeface="Arial" pitchFamily="2"/>
              </a:rPr>
              <a:t>. char, int...)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07F325-BE44-4766-AE61-6BCA75D1C2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04000" y="1373759"/>
            <a:ext cx="6031080" cy="16502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9889BB-4CFE-43BE-9861-ADF7E52C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BCE6F-EC14-41B6-B329-8C10BFCB0E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Copy Kernel – </a:t>
            </a:r>
            <a:r>
              <a:rPr lang="en-GB" dirty="0" err="1"/>
              <a:t>BlockSize</a:t>
            </a:r>
            <a:r>
              <a:rPr lang="en-GB" dirty="0"/>
              <a:t> &amp; </a:t>
            </a:r>
            <a:r>
              <a:rPr lang="en-GB" dirty="0" err="1"/>
              <a:t>sizeof</a:t>
            </a:r>
            <a:r>
              <a:rPr lang="en-GB" dirty="0"/>
              <a:t>(T)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556371-3FFD-4B78-84DD-1116733A39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 err="1"/>
              <a:t>Anzahl</a:t>
            </a:r>
            <a:r>
              <a:rPr lang="en-GB" sz="2500" dirty="0"/>
              <a:t> </a:t>
            </a:r>
            <a:r>
              <a:rPr lang="en-GB" sz="2500" dirty="0" err="1"/>
              <a:t>Blöcke</a:t>
            </a:r>
            <a:r>
              <a:rPr lang="en-GB" sz="2500" dirty="0"/>
              <a:t> = 16384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346CC2-9D79-4369-8583-2388F590B3E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36399" y="2302920"/>
            <a:ext cx="9039240" cy="44553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CEDF1-2060-4C5C-A974-1E4100E0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7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BCE6F-EC14-41B6-B329-8C10BFCB0E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Copy Kernel – Number of Blocks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556371-3FFD-4B78-84DD-1116733A39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 err="1"/>
              <a:t>BlockSize</a:t>
            </a:r>
            <a:r>
              <a:rPr lang="en-GB" sz="2500" dirty="0"/>
              <a:t> = 1024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1F9D78-9C61-49EB-B3BE-1B5D0E1DF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5999" y="2306620"/>
            <a:ext cx="6426000" cy="446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449E3E-50C7-4C7B-AD9A-336EC145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693</Words>
  <Application>Microsoft Office PowerPoint</Application>
  <PresentationFormat>Benutzerdefiniert</PresentationFormat>
  <Paragraphs>193</Paragraphs>
  <Slides>36</Slides>
  <Notes>28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5" baseType="lpstr">
      <vt:lpstr>Microsoft YaHei</vt:lpstr>
      <vt:lpstr>Arial</vt:lpstr>
      <vt:lpstr>Calibri</vt:lpstr>
      <vt:lpstr>Lucida Sans Unicode</vt:lpstr>
      <vt:lpstr>StarSymbol</vt:lpstr>
      <vt:lpstr>Tahoma</vt:lpstr>
      <vt:lpstr>Times New Roman</vt:lpstr>
      <vt:lpstr>Wingdings</vt:lpstr>
      <vt:lpstr>Standard</vt:lpstr>
      <vt:lpstr>Parallele Zugriffsmuster auf GPUs</vt:lpstr>
      <vt:lpstr>Gliederung</vt:lpstr>
      <vt:lpstr>GTX 1070</vt:lpstr>
      <vt:lpstr>Empty Kernel – Startup Cost</vt:lpstr>
      <vt:lpstr>Datenkopierrate CudaMemcpy()</vt:lpstr>
      <vt:lpstr>Gliederung</vt:lpstr>
      <vt:lpstr>Copy Kernel</vt:lpstr>
      <vt:lpstr>Copy Kernel – BlockSize &amp; sizeof(T)</vt:lpstr>
      <vt:lpstr>Copy Kernel – Number of Blocks</vt:lpstr>
      <vt:lpstr>Gliederung</vt:lpstr>
      <vt:lpstr>Strided Access</vt:lpstr>
      <vt:lpstr>Strided Access I</vt:lpstr>
      <vt:lpstr>Strided Access II</vt:lpstr>
      <vt:lpstr>Strided Access: Beobachtungen</vt:lpstr>
      <vt:lpstr>Gliederung</vt:lpstr>
      <vt:lpstr>Offset Access – Zugriffsmuster</vt:lpstr>
      <vt:lpstr>Offset Access</vt:lpstr>
      <vt:lpstr>Typ(T) und Iterationen</vt:lpstr>
      <vt:lpstr>Subdomains pro Block</vt:lpstr>
      <vt:lpstr>Variiere Subdomänen pro Block</vt:lpstr>
      <vt:lpstr>Variiere Subdomänen pro Block</vt:lpstr>
      <vt:lpstr>Direkter Vergleich</vt:lpstr>
      <vt:lpstr>Offset Access: Beobachtungen</vt:lpstr>
      <vt:lpstr>Gliederung</vt:lpstr>
      <vt:lpstr>Zugriffsmuster: Copy Kernel</vt:lpstr>
      <vt:lpstr>CudaMalloc() und CudaMallocHost()</vt:lpstr>
      <vt:lpstr>Unified Memory</vt:lpstr>
      <vt:lpstr>Gliederung</vt:lpstr>
      <vt:lpstr>Producer-Consumer-Verhältnis</vt:lpstr>
      <vt:lpstr>Kommunikationsmessung: Laufzeit ohne Kommunikation</vt:lpstr>
      <vt:lpstr>Kommunikationsmessung: Laufzeit mit Kommunikation</vt:lpstr>
      <vt:lpstr>Anteil der Kommunikation an der Gesamtzeitdauer</vt:lpstr>
      <vt:lpstr>PowerPoint-Präsentation</vt:lpstr>
      <vt:lpstr>Zusatz - Strided Access III</vt:lpstr>
      <vt:lpstr>Zusatz - Strided Access IV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Title here</dc:title>
  <cp:lastModifiedBy>Harth</cp:lastModifiedBy>
  <cp:revision>67</cp:revision>
  <dcterms:created xsi:type="dcterms:W3CDTF">2018-01-05T19:47:02Z</dcterms:created>
  <dcterms:modified xsi:type="dcterms:W3CDTF">2018-11-05T17:35:21Z</dcterms:modified>
</cp:coreProperties>
</file>